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Merriweather" panose="00000500000000000000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018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980f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980f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2718347c14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2718347c14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2718347c14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2718347c14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2718347c14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2718347c14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718347c14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718347c14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2718347c14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2718347c14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2718347c1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2718347c1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2718347c14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2718347c14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980f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980f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980f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980f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980f9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980f9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980f91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980f91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2718347c1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2718347c1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2718347c1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2718347c1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980f9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980f9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6f980f91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6f980f91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741700" y="2044575"/>
            <a:ext cx="7801500" cy="8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IT Ticket Analysis</a:t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1400" y="215875"/>
            <a:ext cx="2701200" cy="1520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66" name="Google Shape;66;p13"/>
          <p:cNvSpPr txBox="1"/>
          <p:nvPr/>
        </p:nvSpPr>
        <p:spPr>
          <a:xfrm>
            <a:off x="6566775" y="3255225"/>
            <a:ext cx="2513100" cy="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Tushar Gupta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6566775" y="3713200"/>
            <a:ext cx="25131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January 17, 2025</a:t>
            </a:r>
            <a:endParaRPr sz="13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311700" y="33935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Technology Impact Assessment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Analysis of Tools: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" sz="1600"/>
              <a:t>Compared performance metrics before and after tool implementation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Findings: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2258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verage"/>
              <a:buChar char="●"/>
            </a:pPr>
            <a:r>
              <a:rPr lang="en" sz="1600"/>
              <a:t>No significant reduction in resolution times despite increased ticket volume.</a:t>
            </a:r>
            <a:endParaRPr sz="1600"/>
          </a:p>
          <a:p>
            <a:pPr marL="457200" marR="0" lvl="0" indent="-3225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verage"/>
              <a:buChar char="●"/>
            </a:pPr>
            <a:r>
              <a:rPr lang="en" sz="1600"/>
              <a:t>Slight improvements in satisfaction suggest that tools are moderately effective but could benefit from optimization.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body" idx="2"/>
          </p:nvPr>
        </p:nvSpPr>
        <p:spPr>
          <a:xfrm>
            <a:off x="4879375" y="15057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Recommendations: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"/>
              <a:buChar char="●"/>
            </a:pPr>
            <a:r>
              <a:rPr lang="en" sz="1600"/>
              <a:t>Conduct a detailed evaluation of current tools to identify inefficiencies.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"/>
              <a:buChar char="●"/>
            </a:pPr>
            <a:r>
              <a:rPr lang="en" sz="1600"/>
              <a:t>Implement incremental upgrades, focusing on automation and integration capabilities.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"/>
              <a:buChar char="●"/>
            </a:pPr>
            <a:r>
              <a:rPr lang="en" sz="1600"/>
              <a:t>Example: Deploy AI-driven ticket categorization to streamline the resolution process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241225" y="3021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Performance Optimization Strategies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241225" y="1646600"/>
            <a:ext cx="4260300" cy="3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709" b="1">
                <a:solidFill>
                  <a:schemeClr val="dk1"/>
                </a:solidFill>
              </a:rPr>
              <a:t>Targeted Training Programs: </a:t>
            </a:r>
            <a:endParaRPr sz="2709" b="1">
              <a:solidFill>
                <a:schemeClr val="dk1"/>
              </a:solidFill>
            </a:endParaRPr>
          </a:p>
          <a:p>
            <a:pPr marL="457200" marR="0" lvl="0" indent="-320117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620"/>
              <a:t>Develop role-specific training modules for agents with low performance metrics.</a:t>
            </a:r>
            <a:endParaRPr sz="2620"/>
          </a:p>
          <a:p>
            <a:pPr marL="457200" marR="0" lvl="0" indent="-32011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620"/>
              <a:t>Conduct workshops focusing on technical troubleshooting, communication skills, and time management.</a:t>
            </a:r>
            <a:endParaRPr sz="2620"/>
          </a:p>
          <a:p>
            <a:pPr marL="457200" marR="0" lvl="0" indent="-32011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620"/>
              <a:t>Introduce a mentorship program pairing low-performing agents with experienced ones.</a:t>
            </a:r>
            <a:endParaRPr sz="282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body" idx="2"/>
          </p:nvPr>
        </p:nvSpPr>
        <p:spPr>
          <a:xfrm>
            <a:off x="4862725" y="1646600"/>
            <a:ext cx="3999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Peak Period Staffing Adjustments:</a:t>
            </a:r>
            <a:endParaRPr sz="9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 sz="1400"/>
              <a:t>Analyze historical ticket trends to forecast peak periods.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 sz="1400"/>
              <a:t>Reallocate resources to high-demand months (e.g., January to March, June to December).</a:t>
            </a:r>
            <a:endParaRPr sz="14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verage"/>
              <a:buChar char="●"/>
            </a:pPr>
            <a:r>
              <a:rPr lang="en" sz="1400"/>
              <a:t>Offer flexible schedules or temporary staffing during surges</a:t>
            </a:r>
            <a:r>
              <a:rPr lang="en" sz="1600"/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9050" y="0"/>
            <a:ext cx="2225100" cy="12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311700" y="32760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Process Improvements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40" b="1">
                <a:solidFill>
                  <a:schemeClr val="dk1"/>
                </a:solidFill>
              </a:rPr>
              <a:t>Advanced Ticket Categorization:</a:t>
            </a:r>
            <a:endParaRPr sz="144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0864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5068"/>
              <a:buFont typeface="Average"/>
              <a:buChar char="●"/>
            </a:pPr>
            <a:r>
              <a:rPr lang="en" sz="1972"/>
              <a:t>Use machine learning algorithms to predict ticket severity and category for prioritization.</a:t>
            </a:r>
            <a:endParaRPr sz="1972"/>
          </a:p>
          <a:p>
            <a:pPr marL="457200" lvl="0" indent="-28416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964"/>
              <a:buFont typeface="Average"/>
              <a:buChar char="●"/>
            </a:pPr>
            <a:r>
              <a:rPr lang="en" sz="1972"/>
              <a:t>Integrate automated workflows to route high-priority tickets directly to senior agents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40" b="1">
                <a:solidFill>
                  <a:schemeClr val="dk1"/>
                </a:solidFill>
              </a:rPr>
              <a:t>Feedback Integration:</a:t>
            </a:r>
            <a:endParaRPr sz="174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219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4688"/>
              <a:buFont typeface="Average"/>
              <a:buChar char="●"/>
            </a:pPr>
            <a:r>
              <a:rPr lang="en" sz="2132"/>
              <a:t>Conduct bi-annual surveys to capture agent and user feedback on processes and tools.</a:t>
            </a:r>
            <a:endParaRPr sz="2132"/>
          </a:p>
          <a:p>
            <a:pPr marL="457200" lvl="0" indent="-317219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688"/>
              <a:buFont typeface="Average"/>
              <a:buChar char="●"/>
            </a:pPr>
            <a:r>
              <a:rPr lang="en" sz="2132"/>
              <a:t>Use feedback to refine operational policies and enhance user satisfaction</a:t>
            </a:r>
            <a:r>
              <a:rPr lang="en" sz="213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13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body" idx="2"/>
          </p:nvPr>
        </p:nvSpPr>
        <p:spPr>
          <a:xfrm>
            <a:off x="5008550" y="13356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SLA Adherence Tools: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"/>
              <a:buChar char="●"/>
            </a:pPr>
            <a:r>
              <a:rPr lang="en" sz="1200"/>
              <a:t>Implement tracking mechanisms to ensure resolution times align with Service Level Agreements (SLAs).</a:t>
            </a:r>
            <a:endParaRPr sz="1200"/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verage"/>
              <a:buChar char="●"/>
            </a:pPr>
            <a:r>
              <a:rPr lang="en" sz="1200"/>
              <a:t>Use dashboards to alert teams to impending SLA breaches.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6" name="Google Shape;146;p24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1750" y="3008000"/>
            <a:ext cx="3190554" cy="1972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311700" y="3393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Technology Strategy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5"/>
          <p:cNvSpPr txBox="1">
            <a:spLocks noGrp="1"/>
          </p:cNvSpPr>
          <p:nvPr>
            <p:ph type="body" idx="1"/>
          </p:nvPr>
        </p:nvSpPr>
        <p:spPr>
          <a:xfrm>
            <a:off x="311700" y="1533975"/>
            <a:ext cx="4520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 sz="1500" b="1">
                <a:solidFill>
                  <a:schemeClr val="dk1"/>
                </a:solidFill>
              </a:rPr>
              <a:t>Evaluate Current Tools: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○"/>
            </a:pPr>
            <a:r>
              <a:rPr lang="en" sz="1400"/>
              <a:t>Conduct a thorough audit of existing ticket management systems to identify gaps.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○"/>
            </a:pPr>
            <a:r>
              <a:rPr lang="en" sz="1400"/>
              <a:t>Assess user feedback on tool usability and performance metrics.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 sz="1500" b="1">
                <a:solidFill>
                  <a:schemeClr val="dk1"/>
                </a:solidFill>
              </a:rPr>
              <a:t>Selective Technology Upgrades: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○"/>
            </a:pPr>
            <a:r>
              <a:rPr lang="en" sz="1400"/>
              <a:t>Prioritize upgrades to features that improve ticket routing and resolution speed.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○"/>
            </a:pPr>
            <a:r>
              <a:rPr lang="en" sz="1400"/>
              <a:t>Evaluate the ROI of integrating AI-based solutions for predictive analytics and automation.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53" name="Google Shape;153;p25"/>
          <p:cNvSpPr txBox="1">
            <a:spLocks noGrp="1"/>
          </p:cNvSpPr>
          <p:nvPr>
            <p:ph type="body" idx="2"/>
          </p:nvPr>
        </p:nvSpPr>
        <p:spPr>
          <a:xfrm>
            <a:off x="5032050" y="1592675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10832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93333"/>
              <a:buFont typeface="Average"/>
              <a:buChar char="●"/>
            </a:pPr>
            <a:r>
              <a:rPr lang="en" sz="1500" b="1">
                <a:solidFill>
                  <a:schemeClr val="dk1"/>
                </a:solidFill>
              </a:rPr>
              <a:t>Long-Term Tech Strategy:</a:t>
            </a:r>
            <a:endParaRPr sz="1500" b="1">
              <a:solidFill>
                <a:schemeClr val="dk1"/>
              </a:solidFill>
            </a:endParaRPr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verage"/>
              <a:buChar char="○"/>
            </a:pPr>
            <a:r>
              <a:rPr lang="en" sz="1400"/>
              <a:t>Plan phased upgrades to avoid operational disruptions.</a:t>
            </a:r>
            <a:endParaRPr sz="1400"/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verage"/>
              <a:buChar char="○"/>
            </a:pPr>
            <a:r>
              <a:rPr lang="en" sz="1400"/>
              <a:t>Include scalability in technology investments to meet future demands.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0832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93333"/>
              <a:buFont typeface="Average"/>
              <a:buChar char="●"/>
            </a:pPr>
            <a:r>
              <a:rPr lang="en" sz="1500" b="1">
                <a:solidFill>
                  <a:schemeClr val="dk1"/>
                </a:solidFill>
              </a:rPr>
              <a:t>Agent-Friendly Interfaces: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083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verage"/>
              <a:buChar char="○"/>
            </a:pPr>
            <a:r>
              <a:rPr lang="en" sz="1400"/>
              <a:t>Ensure new tools are user-friendly and include comprehensive training for smooth adoption.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title"/>
          </p:nvPr>
        </p:nvSpPr>
        <p:spPr>
          <a:xfrm>
            <a:off x="791625" y="215375"/>
            <a:ext cx="7852200" cy="80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000"/>
              <a:t>Dashboard and Visualizations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" name="Google Shape;159;p26"/>
          <p:cNvPicPr preferRelativeResize="0"/>
          <p:nvPr/>
        </p:nvPicPr>
        <p:blipFill rotWithShape="1">
          <a:blip r:embed="rId3">
            <a:alphaModFix/>
          </a:blip>
          <a:srcRect t="6076" b="2956"/>
          <a:stretch/>
        </p:blipFill>
        <p:spPr>
          <a:xfrm>
            <a:off x="684450" y="838450"/>
            <a:ext cx="8066549" cy="4126249"/>
          </a:xfrm>
          <a:prstGeom prst="rect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>
            <a:spLocks noGrp="1"/>
          </p:cNvSpPr>
          <p:nvPr>
            <p:ph type="title"/>
          </p:nvPr>
        </p:nvSpPr>
        <p:spPr>
          <a:xfrm>
            <a:off x="645900" y="227825"/>
            <a:ext cx="7852200" cy="10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000"/>
              <a:t>Conclusion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5" name="Google Shape;16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8825" y="2050875"/>
            <a:ext cx="2743200" cy="16383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6" name="Google Shape;166;p27"/>
          <p:cNvSpPr txBox="1"/>
          <p:nvPr/>
        </p:nvSpPr>
        <p:spPr>
          <a:xfrm>
            <a:off x="724200" y="1026375"/>
            <a:ext cx="7773900" cy="36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Summary:</a:t>
            </a:r>
            <a:endParaRPr sz="1100" b="1">
              <a:solidFill>
                <a:schemeClr val="accent4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Ticket resolution times and satisfaction rates have remained consistent but require enhancements to meet increasing demands.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Training programs are cost-effective and necessary to improve overall efficiency.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Strategic adjustments to staffing and technology are crucial for sustaining operational excellence.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Next Steps:</a:t>
            </a:r>
            <a:endParaRPr sz="1100" b="1">
              <a:solidFill>
                <a:schemeClr val="accent4"/>
              </a:solidFill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Implement targeted training programs immediately.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Conduct a comprehensive evaluation of current tools and plan for selective upgrades.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Optimize agent allocation during identified peak periods.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8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000"/>
              <a:t>Acknowledgements and References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8"/>
          <p:cNvSpPr txBox="1"/>
          <p:nvPr/>
        </p:nvSpPr>
        <p:spPr>
          <a:xfrm>
            <a:off x="354650" y="1437350"/>
            <a:ext cx="4855500" cy="35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Acknowledgements:</a:t>
            </a:r>
            <a:endParaRPr sz="1100" b="1"/>
          </a:p>
          <a:p>
            <a:pPr marL="457200" marR="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 Analysis Team.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IT Support Staff for their operational insights.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fp20analytics.com for domain-related data.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References:</a:t>
            </a:r>
            <a:endParaRPr sz="1100" b="1"/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Internal IT ticket dataset.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Statistical tools and pivot table analysis for deriving insights.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Charts and visualizations for trend analysis.</a:t>
            </a: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 rotWithShape="1">
          <a:blip r:embed="rId3">
            <a:alphaModFix/>
          </a:blip>
          <a:srcRect t="694" b="4203"/>
          <a:stretch/>
        </p:blipFill>
        <p:spPr>
          <a:xfrm>
            <a:off x="5351100" y="1655800"/>
            <a:ext cx="3704525" cy="238855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923786" y="238650"/>
            <a:ext cx="8520600" cy="6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688" dirty="0">
                <a:highlight>
                  <a:schemeClr val="dk1"/>
                </a:highlight>
              </a:rPr>
              <a:t>Introduction and Obje</a:t>
            </a:r>
            <a:r>
              <a:rPr lang="en" sz="2688" dirty="0">
                <a:solidFill>
                  <a:schemeClr val="dk1"/>
                </a:solidFill>
                <a:highlight>
                  <a:schemeClr val="lt1"/>
                </a:highlight>
              </a:rPr>
              <a:t>ctives </a:t>
            </a:r>
            <a:r>
              <a:rPr lang="en" sz="2688" dirty="0">
                <a:highlight>
                  <a:schemeClr val="dk1"/>
                </a:highlight>
              </a:rPr>
              <a:t>    </a:t>
            </a:r>
            <a:endParaRPr sz="988" b="1" dirty="0">
              <a:solidFill>
                <a:srgbClr val="000000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4665900" y="806250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Introduction:</a:t>
            </a:r>
            <a:br>
              <a:rPr lang="en"/>
            </a:br>
            <a:r>
              <a:rPr lang="en"/>
              <a:t>This presentation delves into the analysis of IT ticket data to uncover patterns, assess performance metrics, and identify actionable insights to improve operational efficiency and agent effectiveness.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Objectives: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/>
              <a:t>Analyze ticket resolution times, categories, and trends over time.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/>
              <a:t>Evaluate IT agent performance and highlight areas requiring intervention.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AutoNum type="arabicPeriod"/>
            </a:pPr>
            <a:r>
              <a:rPr lang="en"/>
              <a:t>Provide strategic recommendations to optimize IT operations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800" y="1275900"/>
            <a:ext cx="3584400" cy="25917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508325" y="585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606575" y="1752025"/>
            <a:ext cx="8324100" cy="3251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Datasets Analyzed:</a:t>
            </a:r>
            <a:endParaRPr sz="1600">
              <a:solidFill>
                <a:schemeClr val="lt1"/>
              </a:solidFill>
            </a:endParaRPr>
          </a:p>
          <a:p>
            <a:pPr marL="457200" marR="0" lvl="0" indent="-310832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rage"/>
              <a:buChar char="●"/>
            </a:pPr>
            <a:r>
              <a:rPr lang="en" sz="1400">
                <a:solidFill>
                  <a:schemeClr val="lt1"/>
                </a:solidFill>
              </a:rPr>
              <a:t>Tickets Dataset: 10 attributes, including ticket categories, resolution times, priority levels, and severity.</a:t>
            </a:r>
            <a:endParaRPr sz="1400">
              <a:solidFill>
                <a:schemeClr val="lt1"/>
              </a:solidFill>
            </a:endParaRPr>
          </a:p>
          <a:p>
            <a:pPr marL="457200" marR="0" lvl="0" indent="-31083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rage"/>
              <a:buChar char="●"/>
            </a:pPr>
            <a:r>
              <a:rPr lang="en" sz="1400">
                <a:solidFill>
                  <a:schemeClr val="lt1"/>
                </a:solidFill>
              </a:rPr>
              <a:t>IT Agents Dataset: 8 attributes covering agent details such as email addresses, birth years, and tickets handled.</a:t>
            </a:r>
            <a:endParaRPr sz="1400">
              <a:solidFill>
                <a:schemeClr val="lt1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Key Findings:</a:t>
            </a:r>
            <a:endParaRPr sz="1600">
              <a:solidFill>
                <a:schemeClr val="lt1"/>
              </a:solidFill>
            </a:endParaRPr>
          </a:p>
          <a:p>
            <a:pPr marL="457200" marR="0" lvl="0" indent="-310832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1400">
                <a:solidFill>
                  <a:schemeClr val="lt1"/>
                </a:solidFill>
              </a:rPr>
              <a:t>Total Tickets: 97,498</a:t>
            </a:r>
            <a:endParaRPr sz="1400">
              <a:solidFill>
                <a:schemeClr val="lt1"/>
              </a:solidFill>
            </a:endParaRPr>
          </a:p>
          <a:p>
            <a:pPr marL="457200" marR="0" lvl="0" indent="-31083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rage"/>
              <a:buChar char="●"/>
            </a:pPr>
            <a:r>
              <a:rPr lang="en" sz="1400">
                <a:solidFill>
                  <a:schemeClr val="lt1"/>
                </a:solidFill>
              </a:rPr>
              <a:t>Average Daily Tickets: 53/day</a:t>
            </a:r>
            <a:endParaRPr sz="1400">
              <a:solidFill>
                <a:schemeClr val="lt1"/>
              </a:solidFill>
              <a:highlight>
                <a:schemeClr val="dk2"/>
              </a:highlight>
            </a:endParaRPr>
          </a:p>
          <a:p>
            <a:pPr marL="457200" marR="0" lvl="0" indent="-31083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verage"/>
              <a:buChar char="●"/>
            </a:pPr>
            <a:r>
              <a:rPr lang="en" sz="1400">
                <a:solidFill>
                  <a:schemeClr val="lt1"/>
                </a:solidFill>
              </a:rPr>
              <a:t>Average Resolution Time: 4.5 days</a:t>
            </a:r>
            <a:endParaRPr sz="1400">
              <a:solidFill>
                <a:schemeClr val="lt1"/>
              </a:solidFill>
            </a:endParaRPr>
          </a:p>
          <a:p>
            <a:pPr marL="457200" marR="0" lvl="0" indent="-33432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8571"/>
              <a:buFont typeface="Average"/>
              <a:buChar char="●"/>
            </a:pPr>
            <a:r>
              <a:rPr lang="en" sz="1400">
                <a:solidFill>
                  <a:schemeClr val="lt1"/>
                </a:solidFill>
              </a:rPr>
              <a:t>Categorical Columns: 5 in Tickets Dataset, 1 in IT Agents Dataset</a:t>
            </a:r>
            <a:r>
              <a:rPr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8375" y="291750"/>
            <a:ext cx="2677500" cy="16599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4080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200" b="1"/>
              <a:t>Methodology</a:t>
            </a:r>
            <a:endParaRPr sz="4200" b="1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 b="1"/>
          </a:p>
          <a:p>
            <a:pPr marL="457200" lvl="0" indent="-32004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lang="en" sz="1600"/>
              <a:t>Data Cleaning: Addressed inconsistencies such as correcting "mayor" to "major" in the Severity column.</a:t>
            </a:r>
            <a:endParaRPr sz="1600"/>
          </a:p>
          <a:p>
            <a:pPr marL="457200" lvl="0" indent="-3200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lang="en" sz="1600"/>
              <a:t>Statistical Analysis: Explored correlations, averages, and trends (e.g., Severity vs. Resolution Time).</a:t>
            </a:r>
            <a:endParaRPr sz="1600"/>
          </a:p>
          <a:p>
            <a:pPr marL="457200" lvl="0" indent="-3200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lang="en" sz="1600"/>
              <a:t>Pivot Table Insights: Used to identify trends in ticket volumes, agent performance, and satisfaction metrics.</a:t>
            </a:r>
            <a:endParaRPr sz="1600"/>
          </a:p>
          <a:p>
            <a:pPr marL="457200" lvl="0" indent="-32004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➔"/>
            </a:pPr>
            <a:r>
              <a:rPr lang="en" sz="1600"/>
              <a:t>Visualization: Created line charts and bar graphs to represent temporal trends and distributions</a:t>
            </a:r>
            <a:r>
              <a:rPr lang="en" sz="1200"/>
              <a:t>.</a:t>
            </a:r>
            <a:endParaRPr sz="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4200"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9338" y="197550"/>
            <a:ext cx="1616875" cy="174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1550" y="2675075"/>
            <a:ext cx="2612451" cy="24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400"/>
              <a:t>Ticket Categories Distribution</a:t>
            </a:r>
            <a:endParaRPr sz="3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3400"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>
                <a:solidFill>
                  <a:schemeClr val="dk1"/>
                </a:solidFill>
              </a:rPr>
              <a:t>Login Access: 29,193 tickets (30%).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>
                <a:solidFill>
                  <a:schemeClr val="dk1"/>
                </a:solidFill>
              </a:rPr>
              <a:t>System: 39,002 tickets (40%).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>
                <a:solidFill>
                  <a:schemeClr val="dk1"/>
                </a:solidFill>
              </a:rPr>
              <a:t>Software: 19,570 tickets (20%).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>
                <a:solidFill>
                  <a:schemeClr val="dk1"/>
                </a:solidFill>
              </a:rPr>
              <a:t>Hardware: 9,733 tickets (10%).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5" name="Google Shape;95;p17" title="Chart"/>
          <p:cNvPicPr preferRelativeResize="0"/>
          <p:nvPr/>
        </p:nvPicPr>
        <p:blipFill rotWithShape="1">
          <a:blip r:embed="rId3">
            <a:alphaModFix/>
          </a:blip>
          <a:srcRect l="-167" r="1742"/>
          <a:stretch/>
        </p:blipFill>
        <p:spPr>
          <a:xfrm>
            <a:off x="4832425" y="1693575"/>
            <a:ext cx="3999900" cy="280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605250" y="627125"/>
            <a:ext cx="6337200" cy="12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Agent Performance</a:t>
            </a:r>
            <a:r>
              <a:rPr lang="en">
                <a:solidFill>
                  <a:schemeClr val="dk1"/>
                </a:solidFill>
              </a:rPr>
              <a:t> Analysis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464350" y="1389600"/>
            <a:ext cx="3237000" cy="35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Char char="●"/>
            </a:pPr>
            <a:r>
              <a:rPr lang="en" sz="1400">
                <a:solidFill>
                  <a:schemeClr val="lt1"/>
                </a:solidFill>
              </a:rPr>
              <a:t>Tickets Handled: Ranges from 1,856 to 2,027 per agent.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Char char="●"/>
            </a:pPr>
            <a:r>
              <a:rPr lang="en" sz="1400">
                <a:solidFill>
                  <a:schemeClr val="lt1"/>
                </a:solidFill>
              </a:rPr>
              <a:t>Average Agent Age: 35.4 years.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Char char="●"/>
            </a:pPr>
            <a:r>
              <a:rPr lang="en" sz="1400">
                <a:solidFill>
                  <a:schemeClr val="lt1"/>
                </a:solidFill>
              </a:rPr>
              <a:t>Email Domain Extraction: Used formulas to identify fp20analytics.com as the primary domain</a:t>
            </a:r>
            <a:r>
              <a:rPr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1150" y="1584300"/>
            <a:ext cx="3526500" cy="19749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335200" y="427450"/>
            <a:ext cx="5386200" cy="12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700"/>
              <a:t>Key Performance M</a:t>
            </a:r>
            <a:r>
              <a:rPr lang="en" sz="2700">
                <a:solidFill>
                  <a:schemeClr val="dk1"/>
                </a:solidFill>
              </a:rPr>
              <a:t>etrics</a:t>
            </a:r>
            <a:endParaRPr sz="2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700"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206025" y="1377850"/>
            <a:ext cx="3413100" cy="3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AutoNum type="arabicPeriod"/>
            </a:pPr>
            <a:r>
              <a:rPr lang="en" sz="1400">
                <a:solidFill>
                  <a:schemeClr val="lt1"/>
                </a:solidFill>
              </a:rPr>
              <a:t>Correlation (Severity vs. Resolution Time): 0.45, indicating a moderate positive relationship.</a:t>
            </a:r>
            <a:endParaRPr sz="140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AutoNum type="arabicPeriod"/>
            </a:pPr>
            <a:r>
              <a:rPr lang="en" sz="1400">
                <a:solidFill>
                  <a:schemeClr val="lt1"/>
                </a:solidFill>
              </a:rPr>
              <a:t>Average Resolution Times by Category:</a:t>
            </a:r>
            <a:endParaRPr sz="1400">
              <a:solidFill>
                <a:schemeClr val="lt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AutoNum type="alphaLcPeriod"/>
            </a:pPr>
            <a:r>
              <a:rPr lang="en" sz="1400">
                <a:solidFill>
                  <a:schemeClr val="lt1"/>
                </a:solidFill>
              </a:rPr>
              <a:t>System: 6.62 days.</a:t>
            </a:r>
            <a:endParaRPr sz="1400">
              <a:solidFill>
                <a:schemeClr val="lt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AutoNum type="alphaLcPeriod"/>
            </a:pPr>
            <a:r>
              <a:rPr lang="en" sz="1400">
                <a:solidFill>
                  <a:schemeClr val="lt1"/>
                </a:solidFill>
              </a:rPr>
              <a:t>Hardware: 7.63 days.</a:t>
            </a:r>
            <a:endParaRPr sz="1400">
              <a:solidFill>
                <a:schemeClr val="lt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AutoNum type="alphaLcPeriod"/>
            </a:pPr>
            <a:r>
              <a:rPr lang="en" sz="1400">
                <a:solidFill>
                  <a:schemeClr val="lt1"/>
                </a:solidFill>
              </a:rPr>
              <a:t>Login Access: 0.31 days.</a:t>
            </a:r>
            <a:endParaRPr sz="1400">
              <a:solidFill>
                <a:schemeClr val="lt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verage"/>
              <a:buAutoNum type="alphaLcPeriod"/>
            </a:pPr>
            <a:r>
              <a:rPr lang="en" sz="1400">
                <a:solidFill>
                  <a:schemeClr val="lt1"/>
                </a:solidFill>
              </a:rPr>
              <a:t>Software: 5.24 days.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900" y="1695850"/>
            <a:ext cx="3552300" cy="243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311700" y="3745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Investment Recommendations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4352700" cy="33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/>
          </a:bodyPr>
          <a:lstStyle/>
          <a:p>
            <a:pPr marL="457200" lvl="0" indent="-31496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1600" b="1">
                <a:solidFill>
                  <a:schemeClr val="dk1"/>
                </a:solidFill>
              </a:rPr>
              <a:t>Analysis Approach: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600">
                <a:solidFill>
                  <a:schemeClr val="accent1"/>
                </a:solidFill>
              </a:rPr>
              <a:t>Conducted a comprehensive cost-benefit analysis by comparing resolution times and satisfaction rates</a:t>
            </a:r>
            <a: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496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1600" b="1">
                <a:solidFill>
                  <a:schemeClr val="dk1"/>
                </a:solidFill>
              </a:rPr>
              <a:t>Findings:</a:t>
            </a:r>
            <a:endParaRPr sz="11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149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AutoNum type="alphaLcPeriod"/>
            </a:pPr>
            <a:r>
              <a:rPr lang="en" sz="1600">
                <a:solidFill>
                  <a:schemeClr val="accent1"/>
                </a:solidFill>
              </a:rPr>
              <a:t>Average resolution time: 4.5 days.</a:t>
            </a:r>
            <a:endParaRPr sz="1600">
              <a:solidFill>
                <a:schemeClr val="accent1"/>
              </a:solidFill>
            </a:endParaRPr>
          </a:p>
          <a:p>
            <a:pPr marL="914400" lvl="1" indent="-3149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AutoNum type="alphaLcPeriod"/>
            </a:pPr>
            <a:r>
              <a:rPr lang="en" sz="1600">
                <a:solidFill>
                  <a:schemeClr val="accent1"/>
                </a:solidFill>
              </a:rPr>
              <a:t>Satisfaction rate: 4.1 (on a 5-point scale).</a:t>
            </a:r>
            <a:endParaRPr sz="1600">
              <a:solidFill>
                <a:schemeClr val="accent1"/>
              </a:solidFill>
            </a:endParaRPr>
          </a:p>
          <a:p>
            <a:pPr marL="914400" lvl="1" indent="-3149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AutoNum type="alphaLcPeriod"/>
            </a:pPr>
            <a:r>
              <a:rPr lang="en" sz="1600">
                <a:solidFill>
                  <a:schemeClr val="accent1"/>
                </a:solidFill>
              </a:rPr>
              <a:t>Increased staffing is not cost-effective, given consistent metrics over five years</a:t>
            </a:r>
            <a: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dk1"/>
              </a:solidFill>
            </a:endParaRPr>
          </a:p>
        </p:txBody>
      </p:sp>
      <p:sp>
        <p:nvSpPr>
          <p:cNvPr id="116" name="Google Shape;116;p20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914400" marR="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❏"/>
            </a:pPr>
            <a:r>
              <a:rPr lang="en" sz="1600" b="1">
                <a:solidFill>
                  <a:schemeClr val="dk1"/>
                </a:solidFill>
              </a:rPr>
              <a:t>Recommendation: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600">
                <a:solidFill>
                  <a:schemeClr val="dk1"/>
                </a:solidFill>
              </a:rPr>
              <a:t>Focus on improving agent training programs to enhance skill sets and reduce resolution times.</a:t>
            </a:r>
            <a:endParaRPr sz="16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</a:endParaRPr>
          </a:p>
          <a:p>
            <a:pPr marL="914400" marR="0" lvl="1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❏"/>
            </a:pPr>
            <a:r>
              <a:rPr lang="en" sz="1600" b="1">
                <a:solidFill>
                  <a:schemeClr val="dk1"/>
                </a:solidFill>
              </a:rPr>
              <a:t>Example:</a:t>
            </a:r>
            <a:r>
              <a:rPr lang="en" sz="1600">
                <a:solidFill>
                  <a:schemeClr val="dk1"/>
                </a:solidFill>
              </a:rPr>
              <a:t> Implement workshops on time management and technical troubleshooting to address common challenges.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 idx="4294967295"/>
          </p:nvPr>
        </p:nvSpPr>
        <p:spPr>
          <a:xfrm>
            <a:off x="311700" y="346975"/>
            <a:ext cx="8520600" cy="7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Agent Training Needs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4294967295"/>
          </p:nvPr>
        </p:nvSpPr>
        <p:spPr>
          <a:xfrm>
            <a:off x="311700" y="1366925"/>
            <a:ext cx="3999900" cy="29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Identification of Needs:</a:t>
            </a:r>
            <a:endParaRPr sz="22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1"/>
                </a:solidFill>
              </a:rPr>
              <a:t>Agents with satisfaction scores below 4.0 and resolution times above average were flagged for training.</a:t>
            </a:r>
            <a:endParaRPr sz="16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accent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verage"/>
              <a:buChar char="●"/>
            </a:pPr>
            <a:r>
              <a:rPr lang="en" sz="1600">
                <a:solidFill>
                  <a:schemeClr val="accent1"/>
                </a:solidFill>
              </a:rPr>
              <a:t>Example: Agent IDs 38, 39, and 49 had longer resolution times and lower satisfaction rates.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23" name="Google Shape;123;p21"/>
          <p:cNvSpPr txBox="1">
            <a:spLocks noGrp="1"/>
          </p:cNvSpPr>
          <p:nvPr>
            <p:ph type="body" idx="4294967295"/>
          </p:nvPr>
        </p:nvSpPr>
        <p:spPr>
          <a:xfrm>
            <a:off x="5009100" y="1366925"/>
            <a:ext cx="3823200" cy="32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</a:rPr>
              <a:t>Training Focus Areas:</a:t>
            </a: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" sz="1600">
                <a:solidFill>
                  <a:schemeClr val="accent1"/>
                </a:solidFill>
              </a:rPr>
              <a:t>Enhancing technical knowledge.</a:t>
            </a:r>
            <a:endParaRPr sz="1600">
              <a:solidFill>
                <a:schemeClr val="accent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" sz="1600">
                <a:solidFill>
                  <a:schemeClr val="accent1"/>
                </a:solidFill>
              </a:rPr>
              <a:t>Improving time management.</a:t>
            </a:r>
            <a:endParaRPr sz="1600">
              <a:solidFill>
                <a:schemeClr val="accent1"/>
              </a:solidFill>
            </a:endParaRPr>
          </a:p>
          <a:p>
            <a: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" sz="1600">
                <a:solidFill>
                  <a:schemeClr val="accent1"/>
                </a:solidFill>
              </a:rPr>
              <a:t>Strengthening communication skills</a:t>
            </a:r>
            <a:r>
              <a:rPr lang="en" sz="1400">
                <a:solidFill>
                  <a:schemeClr val="accent1"/>
                </a:solidFill>
              </a:rPr>
              <a:t>.</a:t>
            </a:r>
            <a:endParaRPr sz="14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Outcome Expectation</a:t>
            </a:r>
            <a:r>
              <a:rPr lang="en" sz="1600">
                <a:solidFill>
                  <a:schemeClr val="dk1"/>
                </a:solidFill>
              </a:rPr>
              <a:t>:</a:t>
            </a:r>
            <a:r>
              <a:rPr lang="en" sz="1600"/>
              <a:t> </a:t>
            </a:r>
            <a:r>
              <a:rPr lang="en" sz="1600">
                <a:solidFill>
                  <a:schemeClr val="accent1"/>
                </a:solidFill>
              </a:rPr>
              <a:t>Targeted training will lead to higher satisfaction rates and reduced ticket backlogs.</a:t>
            </a: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976</Words>
  <Application>Microsoft Office PowerPoint</Application>
  <PresentationFormat>On-screen Show (16:9)</PresentationFormat>
  <Paragraphs>123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Merriweather</vt:lpstr>
      <vt:lpstr>Arial</vt:lpstr>
      <vt:lpstr>Roboto</vt:lpstr>
      <vt:lpstr>Average</vt:lpstr>
      <vt:lpstr>Paradigm</vt:lpstr>
      <vt:lpstr>IT Ticket Analysis</vt:lpstr>
      <vt:lpstr>Introduction and Objectives      </vt:lpstr>
      <vt:lpstr>Data Overview </vt:lpstr>
      <vt:lpstr>Methodology  Data Cleaning: Addressed inconsistencies such as correcting "mayor" to "major" in the Severity column. Statistical Analysis: Explored correlations, averages, and trends (e.g., Severity vs. Resolution Time). Pivot Table Insights: Used to identify trends in ticket volumes, agent performance, and satisfaction metrics. Visualization: Created line charts and bar graphs to represent temporal trends and distributions. </vt:lpstr>
      <vt:lpstr>Ticket Categories Distribution </vt:lpstr>
      <vt:lpstr>Agent Performance Analysis </vt:lpstr>
      <vt:lpstr>Key Performance Metrics </vt:lpstr>
      <vt:lpstr>Investment Recommendations </vt:lpstr>
      <vt:lpstr>Agent Training Needs </vt:lpstr>
      <vt:lpstr>Technology Impact Assessment </vt:lpstr>
      <vt:lpstr>Performance Optimization Strategies </vt:lpstr>
      <vt:lpstr>Process Improvements </vt:lpstr>
      <vt:lpstr>Technology Strategy </vt:lpstr>
      <vt:lpstr>Dashboard and Visualizations </vt:lpstr>
      <vt:lpstr>Conclusion </vt:lpstr>
      <vt:lpstr>Acknowledgements and 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baban mishra</cp:lastModifiedBy>
  <cp:revision>1</cp:revision>
  <dcterms:modified xsi:type="dcterms:W3CDTF">2025-02-12T14:41:48Z</dcterms:modified>
</cp:coreProperties>
</file>